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374565"/>
            <a:ext cx="14061408" cy="4225265"/>
            <a:chOff x="0" y="0"/>
            <a:chExt cx="18748544" cy="56336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748544" cy="365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Comparing the Accuracy of Text Classification </a:t>
              </a: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Using Multiple Stemming and Explainable AI Lime, Eli5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977606"/>
              <a:ext cx="18748544" cy="1656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Group: 16</a:t>
              </a:r>
            </a:p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ID: 23266024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08021" y="2534506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81194"/>
            <a:ext cx="446046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Outline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353083" y="2780921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Challenges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353083" y="3717029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Background Study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353083" y="4649845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Literature Review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353083" y="5630921"/>
            <a:ext cx="71380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20 Newsgroups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353083" y="6658353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Methodology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637653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Background Study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900231" y="2162324"/>
            <a:ext cx="9262476" cy="3267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Text Classification Techniques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Preprocessing in Text Classification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Role of Stemming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Classifier Selection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Dimensionality Reduction with PCA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Explainable AI (XAI)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2258825"/>
          <a:ext cx="18288000" cy="7675750"/>
        </p:xfrm>
        <a:graphic>
          <a:graphicData uri="http://schemas.openxmlformats.org/drawingml/2006/table">
            <a:tbl>
              <a:tblPr/>
              <a:tblGrid>
                <a:gridCol w="5013906"/>
                <a:gridCol w="4250835"/>
                <a:gridCol w="4057650"/>
                <a:gridCol w="4965609"/>
              </a:tblGrid>
              <a:tr h="15090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Method they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Result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Text Classification Techniques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Naive Bayes, Support Vector Machines, Deep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text classification techniques, highlights the strengths and weaknesses of different approaches.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090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Stemming Algorithms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Stemmer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MEDLINE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superior performance in terms of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Medium"/>
                        </a:rPr>
                        <a:t>Classifier Performance in Text Classification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Naive Bayes, Support Vector Machines and 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Support Vector Machine classifier achieves the best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Semi-Bold"/>
                        </a:rPr>
                        <a:t>Dimensionality Reduction Techniques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Principal Component Analysis (PCA) for dimensionality reduction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20 Newsgroups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 PCA significantly reduces the dimensionality of the feature space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028700" y="1019175"/>
            <a:ext cx="691058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60">
                <a:solidFill>
                  <a:srgbClr val="F4F4F4"/>
                </a:solidFill>
                <a:latin typeface="Fira Sans Medium"/>
              </a:rPr>
              <a:t>Literature Review</a:t>
            </a:r>
          </a:p>
          <a:p>
            <a:pPr>
              <a:lnSpc>
                <a:spcPts val="7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2171621"/>
          <a:ext cx="18288000" cy="4573562"/>
        </p:xfrm>
        <a:graphic>
          <a:graphicData uri="http://schemas.openxmlformats.org/drawingml/2006/table">
            <a:tbl>
              <a:tblPr/>
              <a:tblGrid>
                <a:gridCol w="5013906"/>
                <a:gridCol w="4250835"/>
                <a:gridCol w="4057650"/>
                <a:gridCol w="4965609"/>
              </a:tblGrid>
              <a:tr h="150968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Paper 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Method they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Result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41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Explainable AI (XAI) in Text Classification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LIME and SHAP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20 Newsgroups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XAI techniques can provide insights into the decision-making process of black-box models.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0968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Medium"/>
                        </a:rPr>
                        <a:t>Comparison of Stemming Strategies Across Classifiers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and Snowball stemming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stemming generally performing slightly better than Snowball stemming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787218" y="747713"/>
            <a:ext cx="691058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60">
                <a:solidFill>
                  <a:srgbClr val="F4F4F4"/>
                </a:solidFill>
                <a:latin typeface="Fira Sans Medium"/>
              </a:rPr>
              <a:t>Literature Review</a:t>
            </a:r>
          </a:p>
          <a:p>
            <a:pPr>
              <a:lnSpc>
                <a:spcPts val="7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766361" cy="4646826"/>
            <a:chOff x="0" y="0"/>
            <a:chExt cx="19688481" cy="61957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566742"/>
              <a:ext cx="19688481" cy="3629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Generalization to Diverse Datasets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Optimal Hyperparameter Tuning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Interpretability and Bias Challenges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Scalability and Computational Resources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Dynamic Nature of Language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9688481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A4E473"/>
                  </a:solidFill>
                  <a:latin typeface="Fira Sans Medium"/>
                </a:rPr>
                <a:t>Challenges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110578" y="-783398"/>
            <a:ext cx="13031070" cy="112849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3719961" y="2574155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306863" y="3883660"/>
            <a:ext cx="6952437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The 20 Newsgroups dataset consists of approximately 20,000 documents spanning 20 different newsgroups, offering a diverse range of topics.</a:t>
            </a:r>
          </a:p>
          <a:p>
            <a:pPr>
              <a:lnSpc>
                <a:spcPts val="39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1417964"/>
            <a:ext cx="6113968" cy="2721764"/>
            <a:chOff x="0" y="0"/>
            <a:chExt cx="8151957" cy="362901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3006295"/>
              <a:ext cx="8151957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151957" cy="2606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8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F4F4F4"/>
                  </a:solidFill>
                  <a:latin typeface="Fira Sans Medium"/>
                </a:rPr>
                <a:t>20 Newsgroups dataset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8572" y="8362981"/>
            <a:ext cx="17019428" cy="0"/>
          </a:xfrm>
          <a:prstGeom prst="line">
            <a:avLst/>
          </a:prstGeom>
          <a:ln cap="rnd" w="19050">
            <a:solidFill>
              <a:srgbClr val="00465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5934001"/>
            <a:ext cx="336492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Data Preprocessing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17258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TF-IDF Feature Extraction and PCA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894375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Explainable AI (XAI) Integration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05817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Classifier Training and Evaluation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56990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Work Plan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31805" y="8198352"/>
            <a:ext cx="380203" cy="32925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317258" y="8198352"/>
            <a:ext cx="380203" cy="329258"/>
            <a:chOff x="0" y="0"/>
            <a:chExt cx="3619627" cy="31346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605817" y="8217402"/>
            <a:ext cx="380203" cy="329258"/>
            <a:chOff x="0" y="0"/>
            <a:chExt cx="3619627" cy="31346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94375" y="8198352"/>
            <a:ext cx="380203" cy="329258"/>
            <a:chOff x="0" y="0"/>
            <a:chExt cx="3619627" cy="3134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DAF21k34p1w</dc:identifier>
  <dcterms:modified xsi:type="dcterms:W3CDTF">2011-08-01T06:04:30Z</dcterms:modified>
  <cp:revision>1</cp:revision>
  <dc:title>Submission 03 Group 16</dc:title>
</cp:coreProperties>
</file>

<file path=docProps/thumbnail.jpeg>
</file>